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08" autoAdjust="0"/>
    <p:restoredTop sz="74711" autoAdjust="0"/>
  </p:normalViewPr>
  <p:slideViewPr>
    <p:cSldViewPr snapToGrid="0">
      <p:cViewPr varScale="1">
        <p:scale>
          <a:sx n="54" d="100"/>
          <a:sy n="54" d="100"/>
        </p:scale>
        <p:origin x="1212"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4F9BE7-B414-4375-90D8-19C6D9488904}" type="datetimeFigureOut">
              <a:rPr lang="en-US" smtClean="0"/>
              <a:t>3/1/2020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9CCA4E-45C5-4A09-B89F-E05AD2E6BFFC}" type="slidenum">
              <a:rPr lang="en-US" smtClean="0"/>
              <a:t>‹#›</a:t>
            </a:fld>
            <a:endParaRPr lang="en-US"/>
          </a:p>
        </p:txBody>
      </p:sp>
    </p:spTree>
    <p:extLst>
      <p:ext uri="{BB962C8B-B14F-4D97-AF65-F5344CB8AC3E}">
        <p14:creationId xmlns:p14="http://schemas.microsoft.com/office/powerpoint/2010/main" val="2652978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was another risk faced by our company. Volatile financial markets affect credit availability, interest rates and currencies. </a:t>
            </a:r>
          </a:p>
          <a:p>
            <a:r>
              <a:rPr lang="en-US" dirty="0" smtClean="0"/>
              <a:t>Therefore, </a:t>
            </a:r>
            <a:r>
              <a:rPr lang="en-US" dirty="0" smtClean="0"/>
              <a:t>the risk of volatility of financial markets should be taken into consideration by</a:t>
            </a:r>
            <a:r>
              <a:rPr lang="en-US" baseline="0" dirty="0" smtClean="0"/>
              <a:t> the companies management by</a:t>
            </a:r>
            <a:r>
              <a:rPr lang="en-US" dirty="0" smtClean="0"/>
              <a:t> accounting the external factors such as interest rates and foreign exchange rates. </a:t>
            </a:r>
          </a:p>
          <a:p>
            <a:endParaRPr lang="en-US" dirty="0"/>
          </a:p>
        </p:txBody>
      </p:sp>
      <p:sp>
        <p:nvSpPr>
          <p:cNvPr id="4" name="Slide Number Placeholder 3"/>
          <p:cNvSpPr>
            <a:spLocks noGrp="1"/>
          </p:cNvSpPr>
          <p:nvPr>
            <p:ph type="sldNum" sz="quarter" idx="10"/>
          </p:nvPr>
        </p:nvSpPr>
        <p:spPr/>
        <p:txBody>
          <a:bodyPr/>
          <a:lstStyle/>
          <a:p>
            <a:fld id="{189CCA4E-45C5-4A09-B89F-E05AD2E6BFFC}" type="slidenum">
              <a:rPr lang="en-US" smtClean="0"/>
              <a:t>3</a:t>
            </a:fld>
            <a:endParaRPr lang="en-US"/>
          </a:p>
        </p:txBody>
      </p:sp>
    </p:spTree>
    <p:extLst>
      <p:ext uri="{BB962C8B-B14F-4D97-AF65-F5344CB8AC3E}">
        <p14:creationId xmlns:p14="http://schemas.microsoft.com/office/powerpoint/2010/main" val="2081740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Even though this risk is challenging to manage, but companies should try to examine their daily financial operations, especially cash flow. If the company is too dependent on a single customer and they are unable to pay for their activities and employees, this could have serious implications for the company’s viability. </a:t>
            </a:r>
            <a:endParaRPr lang="en-US" dirty="0"/>
          </a:p>
        </p:txBody>
      </p:sp>
      <p:sp>
        <p:nvSpPr>
          <p:cNvPr id="4" name="Slide Number Placeholder 3"/>
          <p:cNvSpPr>
            <a:spLocks noGrp="1"/>
          </p:cNvSpPr>
          <p:nvPr>
            <p:ph type="sldNum" sz="quarter" idx="10"/>
          </p:nvPr>
        </p:nvSpPr>
        <p:spPr/>
        <p:txBody>
          <a:bodyPr/>
          <a:lstStyle/>
          <a:p>
            <a:fld id="{189CCA4E-45C5-4A09-B89F-E05AD2E6BFFC}" type="slidenum">
              <a:rPr lang="en-US" smtClean="0"/>
              <a:t>4</a:t>
            </a:fld>
            <a:endParaRPr lang="en-US"/>
          </a:p>
        </p:txBody>
      </p:sp>
    </p:spTree>
    <p:extLst>
      <p:ext uri="{BB962C8B-B14F-4D97-AF65-F5344CB8AC3E}">
        <p14:creationId xmlns:p14="http://schemas.microsoft.com/office/powerpoint/2010/main" val="36705573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Although the new rules are expected to impact the overall economic climate positively, the fact that governments continue to change legislative acts affects the strategic direction of many organizations. The appropriate measure that should be used to avoid this risk is accepting the change because, after a while, the company will get into its regular operation.  </a:t>
            </a:r>
            <a:endParaRPr lang="en-US" dirty="0"/>
          </a:p>
        </p:txBody>
      </p:sp>
      <p:sp>
        <p:nvSpPr>
          <p:cNvPr id="4" name="Slide Number Placeholder 3"/>
          <p:cNvSpPr>
            <a:spLocks noGrp="1"/>
          </p:cNvSpPr>
          <p:nvPr>
            <p:ph type="sldNum" sz="quarter" idx="10"/>
          </p:nvPr>
        </p:nvSpPr>
        <p:spPr/>
        <p:txBody>
          <a:bodyPr/>
          <a:lstStyle/>
          <a:p>
            <a:fld id="{189CCA4E-45C5-4A09-B89F-E05AD2E6BFFC}" type="slidenum">
              <a:rPr lang="en-US" smtClean="0"/>
              <a:t>5</a:t>
            </a:fld>
            <a:endParaRPr lang="en-US"/>
          </a:p>
        </p:txBody>
      </p:sp>
    </p:spTree>
    <p:extLst>
      <p:ext uri="{BB962C8B-B14F-4D97-AF65-F5344CB8AC3E}">
        <p14:creationId xmlns:p14="http://schemas.microsoft.com/office/powerpoint/2010/main" val="41462374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can be done by improving business activity and supporting innovation initiatives in the company. Improvement and innovation can help the company achieve organic growth regardless of the market conditions in which they operate by merely enabling it to produce more differentiated products, adapt to market dynamics, anticipate customer needs, increase output per customer and generate new sales. </a:t>
            </a:r>
            <a:endParaRPr lang="en-US" dirty="0"/>
          </a:p>
        </p:txBody>
      </p:sp>
      <p:sp>
        <p:nvSpPr>
          <p:cNvPr id="4" name="Slide Number Placeholder 3"/>
          <p:cNvSpPr>
            <a:spLocks noGrp="1"/>
          </p:cNvSpPr>
          <p:nvPr>
            <p:ph type="sldNum" sz="quarter" idx="10"/>
          </p:nvPr>
        </p:nvSpPr>
        <p:spPr/>
        <p:txBody>
          <a:bodyPr/>
          <a:lstStyle/>
          <a:p>
            <a:fld id="{189CCA4E-45C5-4A09-B89F-E05AD2E6BFFC}" type="slidenum">
              <a:rPr lang="en-US" smtClean="0"/>
              <a:t>6</a:t>
            </a:fld>
            <a:endParaRPr lang="en-US"/>
          </a:p>
        </p:txBody>
      </p:sp>
    </p:spTree>
    <p:extLst>
      <p:ext uri="{BB962C8B-B14F-4D97-AF65-F5344CB8AC3E}">
        <p14:creationId xmlns:p14="http://schemas.microsoft.com/office/powerpoint/2010/main" val="28024024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3/1/2020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3/1/2020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3/1/2020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54551" y="0"/>
            <a:ext cx="7766936" cy="6857999"/>
          </a:xfrm>
        </p:spPr>
        <p:txBody>
          <a:bodyPr/>
          <a:lstStyle/>
          <a:p>
            <a:pPr algn="ctr"/>
            <a:r>
              <a:rPr lang="en-US" sz="4800" dirty="0"/>
              <a:t>The major risks faced by </a:t>
            </a:r>
            <a:r>
              <a:rPr lang="en-US" sz="4800" dirty="0" smtClean="0"/>
              <a:t>Synergevo company</a:t>
            </a:r>
            <a:br>
              <a:rPr lang="en-US" sz="4800" dirty="0" smtClean="0"/>
            </a:br>
            <a:r>
              <a:rPr lang="en-US" sz="4800" dirty="0" smtClean="0"/>
              <a:t/>
            </a:r>
            <a:br>
              <a:rPr lang="en-US" sz="4800" dirty="0" smtClean="0"/>
            </a:br>
            <a:r>
              <a:rPr lang="en-US" sz="4800" dirty="0" smtClean="0"/>
              <a:t>Students’ Name</a:t>
            </a:r>
            <a:br>
              <a:rPr lang="en-US" sz="4800" dirty="0" smtClean="0"/>
            </a:br>
            <a:r>
              <a:rPr lang="en-US" sz="4800" dirty="0" smtClean="0"/>
              <a:t/>
            </a:r>
            <a:br>
              <a:rPr lang="en-US" sz="4800" dirty="0" smtClean="0"/>
            </a:br>
            <a:r>
              <a:rPr lang="en-US" sz="4800" dirty="0" smtClean="0"/>
              <a:t>Institution Affiliation</a:t>
            </a:r>
            <a:br>
              <a:rPr lang="en-US" sz="4800" dirty="0" smtClean="0"/>
            </a:br>
            <a:r>
              <a:rPr lang="en-US" sz="4800" dirty="0" smtClean="0"/>
              <a:t/>
            </a:r>
            <a:br>
              <a:rPr lang="en-US" sz="4800" dirty="0" smtClean="0"/>
            </a:br>
            <a:r>
              <a:rPr lang="en-US" sz="4800" dirty="0" smtClean="0"/>
              <a:t>Date of Presentation</a:t>
            </a:r>
            <a:endParaRPr lang="en-US" sz="4800" dirty="0"/>
          </a:p>
        </p:txBody>
      </p:sp>
      <p:sp>
        <p:nvSpPr>
          <p:cNvPr id="3" name="Subtitle 2"/>
          <p:cNvSpPr>
            <a:spLocks noGrp="1"/>
          </p:cNvSpPr>
          <p:nvPr>
            <p:ph type="subTitle" idx="1"/>
          </p:nvPr>
        </p:nvSpPr>
        <p:spPr>
          <a:xfrm flipV="1">
            <a:off x="1536564" y="6858000"/>
            <a:ext cx="7766936" cy="45719"/>
          </a:xfrm>
        </p:spPr>
        <p:txBody>
          <a:bodyPr>
            <a:normAutofit fontScale="25000" lnSpcReduction="20000"/>
          </a:bodyPr>
          <a:lstStyle/>
          <a:p>
            <a:endParaRPr lang="en-US" dirty="0"/>
          </a:p>
        </p:txBody>
      </p:sp>
    </p:spTree>
    <p:extLst>
      <p:ext uri="{BB962C8B-B14F-4D97-AF65-F5344CB8AC3E}">
        <p14:creationId xmlns:p14="http://schemas.microsoft.com/office/powerpoint/2010/main" val="33838327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major risks faced by Synergevo  </a:t>
            </a:r>
            <a:r>
              <a:rPr lang="en-US" dirty="0" smtClean="0"/>
              <a:t>company.</a:t>
            </a:r>
            <a:endParaRPr lang="en-US" dirty="0"/>
          </a:p>
        </p:txBody>
      </p:sp>
      <p:sp>
        <p:nvSpPr>
          <p:cNvPr id="3" name="Content Placeholder 2"/>
          <p:cNvSpPr>
            <a:spLocks noGrp="1"/>
          </p:cNvSpPr>
          <p:nvPr>
            <p:ph idx="1"/>
          </p:nvPr>
        </p:nvSpPr>
        <p:spPr/>
        <p:txBody>
          <a:bodyPr>
            <a:normAutofit fontScale="92500"/>
          </a:bodyPr>
          <a:lstStyle/>
          <a:p>
            <a:pPr marL="0" indent="0" algn="ctr">
              <a:buNone/>
            </a:pPr>
            <a:r>
              <a:rPr lang="en-US" dirty="0" smtClean="0"/>
              <a:t>Introduction</a:t>
            </a:r>
          </a:p>
          <a:p>
            <a:pPr>
              <a:buFont typeface="Wingdings" panose="05000000000000000000" pitchFamily="2" charset="2"/>
              <a:buChar char="q"/>
            </a:pPr>
            <a:r>
              <a:rPr lang="en-US" dirty="0"/>
              <a:t>Running a company involves hard work, which can reap the rewards of customers, particularly satisfaction and maximizing revenue for future growth and expansion. </a:t>
            </a:r>
          </a:p>
          <a:p>
            <a:pPr>
              <a:buFont typeface="Wingdings" panose="05000000000000000000" pitchFamily="2" charset="2"/>
              <a:buChar char="q"/>
            </a:pPr>
            <a:r>
              <a:rPr lang="en-US" dirty="0" smtClean="0"/>
              <a:t>But </a:t>
            </a:r>
            <a:r>
              <a:rPr lang="en-US" dirty="0"/>
              <a:t>in the process of running a company, there are different types of risk. Some of these potential hazards can destroy the operations of the company, while others can cause severe damage that can be costly and time-consuming to repair. </a:t>
            </a:r>
            <a:endParaRPr lang="en-US" dirty="0" smtClean="0"/>
          </a:p>
          <a:p>
            <a:pPr>
              <a:buFont typeface="Wingdings" panose="05000000000000000000" pitchFamily="2" charset="2"/>
              <a:buChar char="q"/>
            </a:pPr>
            <a:r>
              <a:rPr lang="en-US" dirty="0" smtClean="0"/>
              <a:t>Despite </a:t>
            </a:r>
            <a:r>
              <a:rPr lang="en-US" dirty="0"/>
              <a:t>the risks implicit in doing business, CEOs and risk management officers can anticipate and prepare for potential risks regardless of the size of the company. </a:t>
            </a:r>
            <a:endParaRPr lang="en-US" dirty="0" smtClean="0"/>
          </a:p>
          <a:p>
            <a:pPr>
              <a:buFont typeface="Wingdings" panose="05000000000000000000" pitchFamily="2" charset="2"/>
              <a:buChar char="q"/>
            </a:pPr>
            <a:r>
              <a:rPr lang="en-US" dirty="0" smtClean="0"/>
              <a:t>The </a:t>
            </a:r>
            <a:r>
              <a:rPr lang="en-US" dirty="0"/>
              <a:t>significant risks I experienced in </a:t>
            </a:r>
            <a:r>
              <a:rPr lang="en-US" dirty="0" smtClean="0"/>
              <a:t>Synergevo </a:t>
            </a:r>
            <a:r>
              <a:rPr lang="en-US" dirty="0"/>
              <a:t>company that I was working are; economic slowdown, volatile financial markets, inability to achieve organic growth, regulatory changes, and the failure to attract and retain top </a:t>
            </a:r>
            <a:r>
              <a:rPr lang="en-US" dirty="0" smtClean="0"/>
              <a:t>talent and clients.</a:t>
            </a:r>
          </a:p>
          <a:p>
            <a:pPr marL="0" indent="0">
              <a:buNone/>
            </a:pPr>
            <a:endParaRPr lang="en-US" dirty="0"/>
          </a:p>
        </p:txBody>
      </p:sp>
    </p:spTree>
    <p:extLst>
      <p:ext uri="{BB962C8B-B14F-4D97-AF65-F5344CB8AC3E}">
        <p14:creationId xmlns:p14="http://schemas.microsoft.com/office/powerpoint/2010/main" val="492686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Volatile financial markets</a:t>
            </a:r>
          </a:p>
        </p:txBody>
      </p:sp>
      <p:sp>
        <p:nvSpPr>
          <p:cNvPr id="3" name="Content Placeholder 2"/>
          <p:cNvSpPr>
            <a:spLocks noGrp="1"/>
          </p:cNvSpPr>
          <p:nvPr>
            <p:ph idx="1"/>
          </p:nvPr>
        </p:nvSpPr>
        <p:spPr/>
        <p:txBody>
          <a:bodyPr/>
          <a:lstStyle/>
          <a:p>
            <a:r>
              <a:rPr lang="en-US" dirty="0"/>
              <a:t>During that time, </a:t>
            </a:r>
            <a:r>
              <a:rPr lang="en-US" dirty="0" smtClean="0"/>
              <a:t>Synergevo </a:t>
            </a:r>
            <a:r>
              <a:rPr lang="en-US" dirty="0"/>
              <a:t>company faced increased volatility in financial markets, which </a:t>
            </a:r>
            <a:r>
              <a:rPr lang="en-US" dirty="0" smtClean="0"/>
              <a:t>had </a:t>
            </a:r>
            <a:r>
              <a:rPr lang="en-US" dirty="0"/>
              <a:t>a significant impact on credit availability, interest rates, and currencies. </a:t>
            </a:r>
            <a:endParaRPr lang="en-US" dirty="0" smtClean="0"/>
          </a:p>
          <a:p>
            <a:r>
              <a:rPr lang="en-US" dirty="0" smtClean="0"/>
              <a:t>For </a:t>
            </a:r>
            <a:r>
              <a:rPr lang="en-US" dirty="0"/>
              <a:t>instance, the financial challenges in the Eurozone once trickled into Latin America and North America, where currency appreciation and capital outflow have given rise to significant fiscal concerns. </a:t>
            </a:r>
            <a:endParaRPr lang="en-US" dirty="0" smtClean="0"/>
          </a:p>
          <a:p>
            <a:r>
              <a:rPr lang="en-US" dirty="0" smtClean="0"/>
              <a:t>However</a:t>
            </a:r>
            <a:r>
              <a:rPr lang="en-US" dirty="0"/>
              <a:t>, the risk of volatility of financial markets should be taken into consideration </a:t>
            </a:r>
            <a:r>
              <a:rPr lang="en-US" dirty="0" smtClean="0"/>
              <a:t>that accounts </a:t>
            </a:r>
            <a:r>
              <a:rPr lang="en-US" dirty="0"/>
              <a:t>the external factors such as interest rates and foreign exchange rates.</a:t>
            </a:r>
          </a:p>
        </p:txBody>
      </p:sp>
    </p:spTree>
    <p:extLst>
      <p:ext uri="{BB962C8B-B14F-4D97-AF65-F5344CB8AC3E}">
        <p14:creationId xmlns:p14="http://schemas.microsoft.com/office/powerpoint/2010/main" val="31663045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Economic slowdown</a:t>
            </a:r>
          </a:p>
        </p:txBody>
      </p:sp>
      <p:sp>
        <p:nvSpPr>
          <p:cNvPr id="3" name="Content Placeholder 2"/>
          <p:cNvSpPr>
            <a:spLocks noGrp="1"/>
          </p:cNvSpPr>
          <p:nvPr>
            <p:ph idx="1"/>
          </p:nvPr>
        </p:nvSpPr>
        <p:spPr/>
        <p:txBody>
          <a:bodyPr>
            <a:normAutofit/>
          </a:bodyPr>
          <a:lstStyle/>
          <a:p>
            <a:r>
              <a:rPr lang="en-US" dirty="0"/>
              <a:t>The recent economic crisis that occurred in 2007-2009 was just two years after I was employed in </a:t>
            </a:r>
            <a:r>
              <a:rPr lang="en-US" dirty="0" smtClean="0"/>
              <a:t>Synergevo </a:t>
            </a:r>
            <a:r>
              <a:rPr lang="en-US" dirty="0"/>
              <a:t>company, and as a worker and a growing company, we felt that shake. </a:t>
            </a:r>
            <a:endParaRPr lang="en-US" dirty="0" smtClean="0"/>
          </a:p>
          <a:p>
            <a:r>
              <a:rPr lang="en-US" dirty="0" smtClean="0"/>
              <a:t>The </a:t>
            </a:r>
            <a:r>
              <a:rPr lang="en-US" dirty="0"/>
              <a:t>overall fragility of the global financial system impacted the general operations of our company. </a:t>
            </a:r>
            <a:endParaRPr lang="en-US" dirty="0" smtClean="0"/>
          </a:p>
          <a:p>
            <a:r>
              <a:rPr lang="en-US" dirty="0" smtClean="0"/>
              <a:t>The </a:t>
            </a:r>
            <a:r>
              <a:rPr lang="en-US" dirty="0"/>
              <a:t>monetary policy </a:t>
            </a:r>
            <a:r>
              <a:rPr lang="en-US" dirty="0" smtClean="0"/>
              <a:t>changed </a:t>
            </a:r>
            <a:r>
              <a:rPr lang="en-US" dirty="0"/>
              <a:t>in Japan, </a:t>
            </a:r>
            <a:r>
              <a:rPr lang="en-US" dirty="0" smtClean="0"/>
              <a:t>there was decreased </a:t>
            </a:r>
            <a:r>
              <a:rPr lang="en-US" dirty="0"/>
              <a:t>economic growth in China and India, and alarming unemployment figures all over the world are some of the factors that had the potential to cause additional loss of revenue in most of the companies.</a:t>
            </a:r>
          </a:p>
        </p:txBody>
      </p:sp>
    </p:spTree>
    <p:extLst>
      <p:ext uri="{BB962C8B-B14F-4D97-AF65-F5344CB8AC3E}">
        <p14:creationId xmlns:p14="http://schemas.microsoft.com/office/powerpoint/2010/main" val="763529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Regulatory changes</a:t>
            </a:r>
            <a:endParaRPr lang="en-US" dirty="0"/>
          </a:p>
        </p:txBody>
      </p:sp>
      <p:sp>
        <p:nvSpPr>
          <p:cNvPr id="3" name="Content Placeholder 2"/>
          <p:cNvSpPr>
            <a:spLocks noGrp="1"/>
          </p:cNvSpPr>
          <p:nvPr>
            <p:ph idx="1"/>
          </p:nvPr>
        </p:nvSpPr>
        <p:spPr/>
        <p:txBody>
          <a:bodyPr/>
          <a:lstStyle/>
          <a:p>
            <a:r>
              <a:rPr lang="en-US" dirty="0"/>
              <a:t>Although policies and regulations on business operations are implemented and placed into action across the federal </a:t>
            </a:r>
            <a:r>
              <a:rPr lang="en-US" dirty="0" smtClean="0"/>
              <a:t>states, </a:t>
            </a:r>
            <a:r>
              <a:rPr lang="en-US" dirty="0"/>
              <a:t>they can cause a great impact. </a:t>
            </a:r>
            <a:endParaRPr lang="en-US" dirty="0" smtClean="0"/>
          </a:p>
          <a:p>
            <a:r>
              <a:rPr lang="en-US" dirty="0" smtClean="0"/>
              <a:t>I </a:t>
            </a:r>
            <a:r>
              <a:rPr lang="en-US" dirty="0"/>
              <a:t>remember in the year 2011, the government changed the regulations for the production and delivery of goods and services in the </a:t>
            </a:r>
            <a:r>
              <a:rPr lang="en-US" dirty="0" smtClean="0"/>
              <a:t>industry.  </a:t>
            </a:r>
          </a:p>
          <a:p>
            <a:r>
              <a:rPr lang="en-US" dirty="0"/>
              <a:t>The time devoted to ensuring compliance with the sheer volume of evolving regulations often means businesses neglect other essential matters, such as crisis readiness and risk management</a:t>
            </a:r>
            <a:r>
              <a:rPr lang="en-US" dirty="0" smtClean="0"/>
              <a:t>.</a:t>
            </a:r>
          </a:p>
          <a:p>
            <a:r>
              <a:rPr lang="en-US" dirty="0"/>
              <a:t>So, to comply with the policies consumed a lot of time, and at the same time, it was costly, which lowered </a:t>
            </a:r>
            <a:r>
              <a:rPr lang="en-US" dirty="0" smtClean="0"/>
              <a:t>the </a:t>
            </a:r>
            <a:r>
              <a:rPr lang="en-US" dirty="0"/>
              <a:t>company’s liquidity and hindered investment potential. </a:t>
            </a:r>
          </a:p>
        </p:txBody>
      </p:sp>
    </p:spTree>
    <p:extLst>
      <p:ext uri="{BB962C8B-B14F-4D97-AF65-F5344CB8AC3E}">
        <p14:creationId xmlns:p14="http://schemas.microsoft.com/office/powerpoint/2010/main" val="21574417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Inability to achieve organic growth</a:t>
            </a:r>
          </a:p>
        </p:txBody>
      </p:sp>
      <p:sp>
        <p:nvSpPr>
          <p:cNvPr id="3" name="Content Placeholder 2"/>
          <p:cNvSpPr>
            <a:spLocks noGrp="1"/>
          </p:cNvSpPr>
          <p:nvPr>
            <p:ph idx="1"/>
          </p:nvPr>
        </p:nvSpPr>
        <p:spPr/>
        <p:txBody>
          <a:bodyPr/>
          <a:lstStyle/>
          <a:p>
            <a:r>
              <a:rPr lang="en-US" dirty="0" smtClean="0"/>
              <a:t>Synergevo </a:t>
            </a:r>
            <a:r>
              <a:rPr lang="en-US" dirty="0"/>
              <a:t>company did not have adequate resources to run effectively and efficiently. </a:t>
            </a:r>
            <a:endParaRPr lang="en-US" dirty="0" smtClean="0"/>
          </a:p>
          <a:p>
            <a:r>
              <a:rPr lang="en-US" dirty="0" smtClean="0"/>
              <a:t>However</a:t>
            </a:r>
            <a:r>
              <a:rPr lang="en-US" dirty="0"/>
              <a:t>, we did not create the opportunity to expand it because, at the same time, there was still some economic tension and pressure. </a:t>
            </a:r>
            <a:endParaRPr lang="en-US" dirty="0" smtClean="0"/>
          </a:p>
          <a:p>
            <a:r>
              <a:rPr lang="en-US" dirty="0" smtClean="0"/>
              <a:t>For </a:t>
            </a:r>
            <a:r>
              <a:rPr lang="en-US" dirty="0"/>
              <a:t>my understanding, organic growth can only be achieved by those companies that manage to expand their customer base</a:t>
            </a:r>
            <a:r>
              <a:rPr lang="en-US" dirty="0" smtClean="0"/>
              <a:t>. This is a great risk if not taken into consideration by companies as it will affect their production and output.  </a:t>
            </a:r>
            <a:endParaRPr lang="en-US" dirty="0"/>
          </a:p>
        </p:txBody>
      </p:sp>
    </p:spTree>
    <p:extLst>
      <p:ext uri="{BB962C8B-B14F-4D97-AF65-F5344CB8AC3E}">
        <p14:creationId xmlns:p14="http://schemas.microsoft.com/office/powerpoint/2010/main" val="249671900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51</TotalTime>
  <Words>783</Words>
  <Application>Microsoft Office PowerPoint</Application>
  <PresentationFormat>Widescreen</PresentationFormat>
  <Paragraphs>33</Paragraphs>
  <Slides>6</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Trebuchet MS</vt:lpstr>
      <vt:lpstr>Wingdings</vt:lpstr>
      <vt:lpstr>Wingdings 3</vt:lpstr>
      <vt:lpstr>Facet</vt:lpstr>
      <vt:lpstr>The major risks faced by Synergevo company  Students’ Name  Institution Affiliation  Date of Presentation</vt:lpstr>
      <vt:lpstr>The major risks faced by Synergevo  company.</vt:lpstr>
      <vt:lpstr>Volatile financial markets</vt:lpstr>
      <vt:lpstr>Economic slowdown</vt:lpstr>
      <vt:lpstr>Regulatory changes</vt:lpstr>
      <vt:lpstr>Inability to achieve organic growth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dc:creator>
  <cp:lastModifiedBy>hp</cp:lastModifiedBy>
  <cp:revision>7</cp:revision>
  <dcterms:created xsi:type="dcterms:W3CDTF">2020-03-01T19:42:12Z</dcterms:created>
  <dcterms:modified xsi:type="dcterms:W3CDTF">2020-03-01T20:49:45Z</dcterms:modified>
</cp:coreProperties>
</file>